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73" r:id="rId6"/>
    <p:sldId id="274" r:id="rId7"/>
    <p:sldId id="261" r:id="rId8"/>
    <p:sldId id="262" r:id="rId9"/>
    <p:sldId id="263" r:id="rId10"/>
    <p:sldId id="275" r:id="rId11"/>
    <p:sldId id="264" r:id="rId12"/>
    <p:sldId id="265" r:id="rId13"/>
    <p:sldId id="266" r:id="rId14"/>
    <p:sldId id="267" r:id="rId15"/>
    <p:sldId id="268" r:id="rId16"/>
    <p:sldId id="269" r:id="rId17"/>
    <p:sldId id="272" r:id="rId18"/>
    <p:sldId id="270" r:id="rId19"/>
  </p:sldIdLst>
  <p:sldSz cx="9144000" cy="6858000" type="screen4x3"/>
  <p:notesSz cx="6858000" cy="9144000"/>
  <p:defaultTextStyle>
    <a:defPPr>
      <a:defRPr lang="uk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34597" autoAdjust="0"/>
    <p:restoredTop sz="86435" autoAdjust="0"/>
  </p:normalViewPr>
  <p:slideViewPr>
    <p:cSldViewPr>
      <p:cViewPr>
        <p:scale>
          <a:sx n="75" d="100"/>
          <a:sy n="75" d="100"/>
        </p:scale>
        <p:origin x="3348" y="10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6CAA9-9812-439F-ABBA-E242D352B051}" type="datetimeFigureOut">
              <a:rPr lang="uk-UA" smtClean="0"/>
              <a:t>02.12.2016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72C5C-44DC-4045-AE72-B650BAEDA49F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0323351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6CAA9-9812-439F-ABBA-E242D352B051}" type="datetimeFigureOut">
              <a:rPr lang="uk-UA" smtClean="0"/>
              <a:t>02.12.2016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72C5C-44DC-4045-AE72-B650BAEDA49F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2503110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6CAA9-9812-439F-ABBA-E242D352B051}" type="datetimeFigureOut">
              <a:rPr lang="uk-UA" smtClean="0"/>
              <a:t>02.12.2016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72C5C-44DC-4045-AE72-B650BAEDA49F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1425996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6CAA9-9812-439F-ABBA-E242D352B051}" type="datetimeFigureOut">
              <a:rPr lang="uk-UA" smtClean="0"/>
              <a:t>02.12.2016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72C5C-44DC-4045-AE72-B650BAEDA49F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9892508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6CAA9-9812-439F-ABBA-E242D352B051}" type="datetimeFigureOut">
              <a:rPr lang="uk-UA" smtClean="0"/>
              <a:t>02.12.2016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72C5C-44DC-4045-AE72-B650BAEDA49F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8917017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6CAA9-9812-439F-ABBA-E242D352B051}" type="datetimeFigureOut">
              <a:rPr lang="uk-UA" smtClean="0"/>
              <a:t>02.12.2016</a:t>
            </a:fld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72C5C-44DC-4045-AE72-B650BAEDA49F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893420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6CAA9-9812-439F-ABBA-E242D352B051}" type="datetimeFigureOut">
              <a:rPr lang="uk-UA" smtClean="0"/>
              <a:t>02.12.2016</a:t>
            </a:fld>
            <a:endParaRPr lang="uk-UA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72C5C-44DC-4045-AE72-B650BAEDA49F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50915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6CAA9-9812-439F-ABBA-E242D352B051}" type="datetimeFigureOut">
              <a:rPr lang="uk-UA" smtClean="0"/>
              <a:t>02.12.2016</a:t>
            </a:fld>
            <a:endParaRPr lang="uk-UA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72C5C-44DC-4045-AE72-B650BAEDA49F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3903541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6CAA9-9812-439F-ABBA-E242D352B051}" type="datetimeFigureOut">
              <a:rPr lang="uk-UA" smtClean="0"/>
              <a:t>02.12.2016</a:t>
            </a:fld>
            <a:endParaRPr lang="uk-UA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72C5C-44DC-4045-AE72-B650BAEDA49F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3720450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6CAA9-9812-439F-ABBA-E242D352B051}" type="datetimeFigureOut">
              <a:rPr lang="uk-UA" smtClean="0"/>
              <a:t>02.12.2016</a:t>
            </a:fld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72C5C-44DC-4045-AE72-B650BAEDA49F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7601058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uk-UA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6CAA9-9812-439F-ABBA-E242D352B051}" type="datetimeFigureOut">
              <a:rPr lang="uk-UA" smtClean="0"/>
              <a:t>02.12.2016</a:t>
            </a:fld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72C5C-44DC-4045-AE72-B650BAEDA49F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6390585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C6CAA9-9812-439F-ABBA-E242D352B051}" type="datetimeFigureOut">
              <a:rPr lang="uk-UA" smtClean="0"/>
              <a:t>02.12.2016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272C5C-44DC-4045-AE72-B650BAEDA49F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1709099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uk-U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://documentup.com/wout/svg.js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827584" y="1196752"/>
            <a:ext cx="7772400" cy="1470025"/>
          </a:xfrm>
        </p:spPr>
        <p:txBody>
          <a:bodyPr/>
          <a:lstStyle/>
          <a:p>
            <a:r>
              <a:rPr lang="en-US" dirty="0" err="1" smtClean="0"/>
              <a:t>JavaSсript</a:t>
            </a:r>
            <a:r>
              <a:rPr lang="en-US" dirty="0" smtClean="0"/>
              <a:t>:</a:t>
            </a:r>
            <a:r>
              <a:rPr lang="ru-RU" dirty="0" smtClean="0"/>
              <a:t> </a:t>
            </a:r>
            <a:r>
              <a:rPr lang="ru-RU" dirty="0" smtClean="0"/>
              <a:t>Библиотеки</a:t>
            </a:r>
            <a:endParaRPr lang="uk-UA" dirty="0"/>
          </a:p>
        </p:txBody>
      </p:sp>
      <p:sp>
        <p:nvSpPr>
          <p:cNvPr id="4" name="Subtitle 2"/>
          <p:cNvSpPr>
            <a:spLocks noGrp="1"/>
          </p:cNvSpPr>
          <p:nvPr>
            <p:ph type="subTitle" idx="1"/>
          </p:nvPr>
        </p:nvSpPr>
        <p:spPr>
          <a:xfrm>
            <a:off x="467544" y="3789040"/>
            <a:ext cx="8361229" cy="1086237"/>
          </a:xfrm>
        </p:spPr>
        <p:txBody>
          <a:bodyPr/>
          <a:lstStyle/>
          <a:p>
            <a:pPr algn="r"/>
            <a:r>
              <a:rPr lang="en-US" dirty="0" smtClean="0"/>
              <a:t> </a:t>
            </a:r>
            <a:r>
              <a:rPr lang="en-US" dirty="0" err="1" smtClean="0"/>
              <a:t>Zvorskyi</a:t>
            </a:r>
            <a:r>
              <a:rPr lang="en-US" dirty="0" smtClean="0"/>
              <a:t> Ivan</a:t>
            </a:r>
          </a:p>
          <a:p>
            <a:pPr algn="r"/>
            <a:r>
              <a:rPr lang="en-US" sz="1800" dirty="0" smtClean="0"/>
              <a:t>Ivan.zvorskyi@softengi.com</a:t>
            </a:r>
            <a:endParaRPr lang="en-US" sz="1800" dirty="0"/>
          </a:p>
        </p:txBody>
      </p:sp>
      <p:pic>
        <p:nvPicPr>
          <p:cNvPr id="5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3956280"/>
            <a:ext cx="2769889" cy="906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487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Общее у библиотек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300" y="1988840"/>
            <a:ext cx="6048672" cy="45799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436096" y="2564904"/>
            <a:ext cx="31197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i="1" dirty="0" smtClean="0"/>
              <a:t>Module Pattern</a:t>
            </a:r>
            <a:endParaRPr lang="en-US" sz="3600" i="1" dirty="0"/>
          </a:p>
        </p:txBody>
      </p:sp>
    </p:spTree>
    <p:extLst>
      <p:ext uri="{BB962C8B-B14F-4D97-AF65-F5344CB8AC3E}">
        <p14:creationId xmlns:p14="http://schemas.microsoft.com/office/powerpoint/2010/main" val="1149764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Image result for boring?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926" b="28807"/>
          <a:stretch/>
        </p:blipFill>
        <p:spPr bwMode="auto">
          <a:xfrm>
            <a:off x="251520" y="188640"/>
            <a:ext cx="8448873" cy="2880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779912" y="2708920"/>
            <a:ext cx="1580882" cy="37087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500" dirty="0" smtClean="0">
                <a:solidFill>
                  <a:srgbClr val="FF0000"/>
                </a:solidFill>
              </a:rPr>
              <a:t>?</a:t>
            </a:r>
            <a:endParaRPr lang="en-US" sz="235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6498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539552" y="2204864"/>
            <a:ext cx="2808312" cy="2415752"/>
            <a:chOff x="611560" y="2204864"/>
            <a:chExt cx="2808312" cy="2415752"/>
          </a:xfrm>
        </p:grpSpPr>
        <p:pic>
          <p:nvPicPr>
            <p:cNvPr id="4" name="Picture 10" descr="Image result for nelson ha-ha 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1560" y="2204864"/>
              <a:ext cx="2808312" cy="24157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14" descr="Image result for es6 logo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7044" y="2738995"/>
              <a:ext cx="1169209" cy="1169209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50" name="Picture 2" descr="Image result for underscor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2810" y="2864309"/>
            <a:ext cx="1753383" cy="305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lodash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0289" y="1534603"/>
            <a:ext cx="864096" cy="864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mage result for prototype js logo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2851" y="340880"/>
            <a:ext cx="142875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Image result for YUI js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2979" y="3635433"/>
            <a:ext cx="1933996" cy="928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Image result for dojo js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7550" y="4759650"/>
            <a:ext cx="1032049" cy="1032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Image result for Jquery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2810" y="6237312"/>
            <a:ext cx="2021097" cy="497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/>
          <p:cNvGrpSpPr/>
          <p:nvPr/>
        </p:nvGrpSpPr>
        <p:grpSpPr>
          <a:xfrm>
            <a:off x="6159313" y="325802"/>
            <a:ext cx="691612" cy="753986"/>
            <a:chOff x="6242855" y="1378870"/>
            <a:chExt cx="701484" cy="861892"/>
          </a:xfrm>
        </p:grpSpPr>
        <p:pic>
          <p:nvPicPr>
            <p:cNvPr id="2066" name="Picture 18" descr="Image result for rip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42855" y="1378870"/>
              <a:ext cx="701484" cy="8618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0" name="TextBox 39"/>
            <p:cNvSpPr txBox="1"/>
            <p:nvPr/>
          </p:nvSpPr>
          <p:spPr>
            <a:xfrm>
              <a:off x="6246574" y="1810298"/>
              <a:ext cx="67870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i="1" dirty="0" smtClean="0">
                  <a:solidFill>
                    <a:srgbClr val="FF0000"/>
                  </a:solidFill>
                </a:rPr>
                <a:t>20</a:t>
              </a:r>
              <a:r>
                <a:rPr lang="ru-RU" sz="1600" b="1" i="1" dirty="0" smtClean="0">
                  <a:solidFill>
                    <a:srgbClr val="FF0000"/>
                  </a:solidFill>
                </a:rPr>
                <a:t>1</a:t>
              </a:r>
              <a:r>
                <a:rPr lang="en-US" sz="1600" b="1" i="1" dirty="0" smtClean="0">
                  <a:solidFill>
                    <a:srgbClr val="FF0000"/>
                  </a:solidFill>
                </a:rPr>
                <a:t>6</a:t>
              </a:r>
              <a:endParaRPr lang="en-US" b="1" i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6149028" y="1534603"/>
            <a:ext cx="691612" cy="753986"/>
            <a:chOff x="6242855" y="1378870"/>
            <a:chExt cx="701484" cy="861892"/>
          </a:xfrm>
        </p:grpSpPr>
        <p:pic>
          <p:nvPicPr>
            <p:cNvPr id="43" name="Picture 18" descr="Image result for rip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42855" y="1378870"/>
              <a:ext cx="701484" cy="8618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4" name="TextBox 43"/>
            <p:cNvSpPr txBox="1"/>
            <p:nvPr/>
          </p:nvSpPr>
          <p:spPr>
            <a:xfrm>
              <a:off x="6246574" y="1810298"/>
              <a:ext cx="67870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i="1" dirty="0" smtClean="0">
                  <a:solidFill>
                    <a:srgbClr val="FF0000"/>
                  </a:solidFill>
                </a:rPr>
                <a:t>20</a:t>
              </a:r>
              <a:r>
                <a:rPr lang="ru-RU" sz="1600" b="1" i="1" dirty="0" smtClean="0">
                  <a:solidFill>
                    <a:srgbClr val="FF0000"/>
                  </a:solidFill>
                </a:rPr>
                <a:t>1</a:t>
              </a:r>
              <a:r>
                <a:rPr lang="en-US" sz="1600" b="1" i="1" dirty="0" smtClean="0">
                  <a:solidFill>
                    <a:srgbClr val="FF0000"/>
                  </a:solidFill>
                </a:rPr>
                <a:t>6</a:t>
              </a:r>
              <a:endParaRPr lang="en-US" b="1" i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6181589" y="2595352"/>
            <a:ext cx="691612" cy="753986"/>
            <a:chOff x="6242855" y="1378870"/>
            <a:chExt cx="701484" cy="861892"/>
          </a:xfrm>
        </p:grpSpPr>
        <p:pic>
          <p:nvPicPr>
            <p:cNvPr id="46" name="Picture 18" descr="Image result for rip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42855" y="1378870"/>
              <a:ext cx="701484" cy="8618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7" name="TextBox 46"/>
            <p:cNvSpPr txBox="1"/>
            <p:nvPr/>
          </p:nvSpPr>
          <p:spPr>
            <a:xfrm>
              <a:off x="6246574" y="1810298"/>
              <a:ext cx="67870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i="1" dirty="0" smtClean="0">
                  <a:solidFill>
                    <a:srgbClr val="FF0000"/>
                  </a:solidFill>
                </a:rPr>
                <a:t>20</a:t>
              </a:r>
              <a:r>
                <a:rPr lang="ru-RU" sz="1600" b="1" i="1" dirty="0" smtClean="0">
                  <a:solidFill>
                    <a:srgbClr val="FF0000"/>
                  </a:solidFill>
                </a:rPr>
                <a:t>1</a:t>
              </a:r>
              <a:r>
                <a:rPr lang="en-US" sz="1600" b="1" i="1" dirty="0" smtClean="0">
                  <a:solidFill>
                    <a:srgbClr val="FF0000"/>
                  </a:solidFill>
                </a:rPr>
                <a:t>6</a:t>
              </a:r>
              <a:endParaRPr lang="en-US" b="1" i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6201758" y="3729721"/>
            <a:ext cx="691612" cy="753986"/>
            <a:chOff x="6242855" y="1378870"/>
            <a:chExt cx="701484" cy="861892"/>
          </a:xfrm>
        </p:grpSpPr>
        <p:pic>
          <p:nvPicPr>
            <p:cNvPr id="49" name="Picture 18" descr="Image result for rip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42855" y="1378870"/>
              <a:ext cx="701484" cy="8618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0" name="TextBox 49"/>
            <p:cNvSpPr txBox="1"/>
            <p:nvPr/>
          </p:nvSpPr>
          <p:spPr>
            <a:xfrm>
              <a:off x="6246574" y="1810298"/>
              <a:ext cx="67870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i="1" dirty="0" smtClean="0">
                  <a:solidFill>
                    <a:srgbClr val="FF0000"/>
                  </a:solidFill>
                </a:rPr>
                <a:t>20</a:t>
              </a:r>
              <a:r>
                <a:rPr lang="ru-RU" sz="1600" b="1" i="1" dirty="0" smtClean="0">
                  <a:solidFill>
                    <a:srgbClr val="FF0000"/>
                  </a:solidFill>
                </a:rPr>
                <a:t>1</a:t>
              </a:r>
              <a:r>
                <a:rPr lang="en-US" sz="1600" b="1" i="1" dirty="0" smtClean="0">
                  <a:solidFill>
                    <a:srgbClr val="FF0000"/>
                  </a:solidFill>
                </a:rPr>
                <a:t>6</a:t>
              </a:r>
              <a:endParaRPr lang="en-US" b="1" i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6210266" y="4898681"/>
            <a:ext cx="691612" cy="753986"/>
            <a:chOff x="6242855" y="1378870"/>
            <a:chExt cx="701484" cy="861892"/>
          </a:xfrm>
        </p:grpSpPr>
        <p:pic>
          <p:nvPicPr>
            <p:cNvPr id="52" name="Picture 18" descr="Image result for rip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42855" y="1378870"/>
              <a:ext cx="701484" cy="8618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3" name="TextBox 52"/>
            <p:cNvSpPr txBox="1"/>
            <p:nvPr/>
          </p:nvSpPr>
          <p:spPr>
            <a:xfrm>
              <a:off x="6246574" y="1810298"/>
              <a:ext cx="67870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i="1" dirty="0" smtClean="0">
                  <a:solidFill>
                    <a:srgbClr val="FF0000"/>
                  </a:solidFill>
                </a:rPr>
                <a:t>20</a:t>
              </a:r>
              <a:r>
                <a:rPr lang="ru-RU" sz="1600" b="1" i="1" dirty="0" smtClean="0">
                  <a:solidFill>
                    <a:srgbClr val="FF0000"/>
                  </a:solidFill>
                </a:rPr>
                <a:t>1</a:t>
              </a:r>
              <a:r>
                <a:rPr lang="en-US" sz="1600" b="1" i="1" dirty="0" smtClean="0">
                  <a:solidFill>
                    <a:srgbClr val="FF0000"/>
                  </a:solidFill>
                </a:rPr>
                <a:t>6</a:t>
              </a:r>
              <a:endParaRPr lang="en-US" b="1" i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6268690" y="5932688"/>
            <a:ext cx="691612" cy="753986"/>
            <a:chOff x="6242855" y="1378870"/>
            <a:chExt cx="701484" cy="861892"/>
          </a:xfrm>
        </p:grpSpPr>
        <p:pic>
          <p:nvPicPr>
            <p:cNvPr id="55" name="Picture 18" descr="Image result for rip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42855" y="1378870"/>
              <a:ext cx="701484" cy="8618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6" name="TextBox 55"/>
            <p:cNvSpPr txBox="1"/>
            <p:nvPr/>
          </p:nvSpPr>
          <p:spPr>
            <a:xfrm>
              <a:off x="6246574" y="1727091"/>
              <a:ext cx="678703" cy="4573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2000" b="1" i="1" dirty="0" smtClean="0">
                  <a:solidFill>
                    <a:srgbClr val="FF0000"/>
                  </a:solidFill>
                </a:rPr>
                <a:t>?</a:t>
              </a:r>
              <a:endParaRPr lang="en-US" sz="2400" b="1" i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57" name="Rectangle 56"/>
          <p:cNvSpPr/>
          <p:nvPr/>
        </p:nvSpPr>
        <p:spPr>
          <a:xfrm>
            <a:off x="7437412" y="5068733"/>
            <a:ext cx="72008" cy="432048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7437412" y="3931136"/>
            <a:ext cx="72008" cy="432048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/>
          <p:cNvSpPr/>
          <p:nvPr/>
        </p:nvSpPr>
        <p:spPr>
          <a:xfrm>
            <a:off x="7437412" y="476672"/>
            <a:ext cx="72008" cy="432048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/>
          <p:cNvSpPr/>
          <p:nvPr/>
        </p:nvSpPr>
        <p:spPr>
          <a:xfrm>
            <a:off x="7437412" y="1700808"/>
            <a:ext cx="72008" cy="432048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/>
          <p:cNvSpPr/>
          <p:nvPr/>
        </p:nvSpPr>
        <p:spPr>
          <a:xfrm>
            <a:off x="7437412" y="2780928"/>
            <a:ext cx="72008" cy="432048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/>
          <p:cNvSpPr/>
          <p:nvPr/>
        </p:nvSpPr>
        <p:spPr>
          <a:xfrm>
            <a:off x="7437412" y="6165304"/>
            <a:ext cx="72008" cy="432048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202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4" descr="Image result for Jquer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332655"/>
            <a:ext cx="4032448" cy="991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KEEP CALM AND WAIT FOR IT... Poster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628800"/>
            <a:ext cx="3960440" cy="4920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Image result for react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2380447"/>
            <a:ext cx="3312368" cy="3312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9553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Image result for jquery 10 years of succes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191940"/>
            <a:ext cx="8424937" cy="5616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Image result for like a bos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2204864"/>
            <a:ext cx="3024336" cy="3164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4" descr="Image result for Jquer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200265"/>
            <a:ext cx="4032448" cy="991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1263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 smtClean="0"/>
              <a:t>Подключение</a:t>
            </a:r>
          </a:p>
          <a:p>
            <a:pPr marL="0" indent="0">
              <a:buNone/>
            </a:pPr>
            <a:r>
              <a:rPr lang="ru-RU" dirty="0" smtClean="0"/>
              <a:t>Селекторы</a:t>
            </a:r>
          </a:p>
          <a:p>
            <a:pPr marL="0" indent="0">
              <a:buNone/>
            </a:pPr>
            <a:r>
              <a:rPr lang="ru-RU" dirty="0" smtClean="0"/>
              <a:t>Атрибуты и </a:t>
            </a:r>
            <a:r>
              <a:rPr lang="en-US" dirty="0" err="1" smtClean="0"/>
              <a:t>css</a:t>
            </a:r>
            <a:endParaRPr lang="en-US" dirty="0" smtClean="0"/>
          </a:p>
          <a:p>
            <a:pPr marL="0" indent="0">
              <a:buNone/>
            </a:pPr>
            <a:r>
              <a:rPr lang="ru-RU" dirty="0" smtClean="0"/>
              <a:t>События</a:t>
            </a:r>
          </a:p>
          <a:p>
            <a:pPr marL="0" indent="0">
              <a:buNone/>
            </a:pPr>
            <a:r>
              <a:rPr lang="ru-RU" dirty="0" smtClean="0"/>
              <a:t>Анимация</a:t>
            </a:r>
          </a:p>
          <a:p>
            <a:pPr marL="0" indent="0">
              <a:buNone/>
            </a:pPr>
            <a:r>
              <a:rPr lang="en-US" dirty="0" smtClean="0"/>
              <a:t>Ajax</a:t>
            </a:r>
          </a:p>
          <a:p>
            <a:pPr marL="0" indent="0">
              <a:buNone/>
            </a:pPr>
            <a:r>
              <a:rPr lang="en-US" dirty="0" smtClean="0"/>
              <a:t>Deferred(</a:t>
            </a:r>
            <a:r>
              <a:rPr lang="ru-RU" dirty="0" smtClean="0"/>
              <a:t>синхронное выполнение кода</a:t>
            </a:r>
            <a:r>
              <a:rPr lang="en-US" dirty="0" smtClean="0"/>
              <a:t>)</a:t>
            </a:r>
            <a:endParaRPr lang="ru-RU" dirty="0" smtClean="0"/>
          </a:p>
        </p:txBody>
      </p:sp>
      <p:pic>
        <p:nvPicPr>
          <p:cNvPr id="4" name="Picture 14" descr="Image result for Jquer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476672"/>
            <a:ext cx="4032448" cy="991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1680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Image result for svg j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0"/>
            <a:ext cx="3528392" cy="1241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828800"/>
          </a:xfrm>
        </p:spPr>
        <p:txBody>
          <a:bodyPr/>
          <a:lstStyle/>
          <a:p>
            <a:pPr marL="0" indent="0">
              <a:buNone/>
            </a:pPr>
            <a:r>
              <a:rPr lang="ru-RU" dirty="0" smtClean="0"/>
              <a:t>Что такое</a:t>
            </a:r>
            <a:r>
              <a:rPr lang="en-US" dirty="0" smtClean="0"/>
              <a:t> SVG</a:t>
            </a:r>
            <a:endParaRPr lang="ru-RU" dirty="0" smtClean="0"/>
          </a:p>
          <a:p>
            <a:pPr marL="0" indent="0">
              <a:buNone/>
            </a:pPr>
            <a:r>
              <a:rPr lang="en-US" dirty="0" smtClean="0"/>
              <a:t>SVG </a:t>
            </a:r>
            <a:r>
              <a:rPr lang="ru-RU" dirty="0" smtClean="0"/>
              <a:t>анимация</a:t>
            </a:r>
          </a:p>
          <a:p>
            <a:pPr marL="0" indent="0">
              <a:buNone/>
            </a:pPr>
            <a:r>
              <a:rPr lang="ru-RU" dirty="0" smtClean="0"/>
              <a:t>Работа с библеотекой</a:t>
            </a:r>
            <a:r>
              <a:rPr lang="en-US" dirty="0" smtClean="0"/>
              <a:t>(</a:t>
            </a:r>
            <a:r>
              <a:rPr lang="ru-RU" dirty="0" smtClean="0"/>
              <a:t>читай документацию</a:t>
            </a:r>
            <a:r>
              <a:rPr lang="en-US" dirty="0" smtClean="0"/>
              <a:t>)</a:t>
            </a:r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1068987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 smtClean="0"/>
              <a:t>1) И</a:t>
            </a:r>
            <a:r>
              <a:rPr lang="uk-UA" dirty="0" smtClean="0"/>
              <a:t>нициализация</a:t>
            </a:r>
            <a:endParaRPr lang="en-US" dirty="0" smtClean="0"/>
          </a:p>
          <a:p>
            <a:pPr marL="0" indent="0">
              <a:buNone/>
            </a:pPr>
            <a:r>
              <a:rPr lang="ru-RU" dirty="0" smtClean="0"/>
              <a:t> 	</a:t>
            </a:r>
            <a:r>
              <a:rPr lang="en-US" sz="1800" dirty="0" err="1" smtClean="0"/>
              <a:t>Highcharts.chart</a:t>
            </a:r>
            <a:r>
              <a:rPr lang="en-US" sz="1800" dirty="0" smtClean="0"/>
              <a:t>(</a:t>
            </a:r>
            <a:r>
              <a:rPr lang="en-US" sz="1800" dirty="0" err="1" smtClean="0"/>
              <a:t>selectorID</a:t>
            </a:r>
            <a:r>
              <a:rPr lang="en-US" sz="1800" dirty="0" smtClean="0"/>
              <a:t>,{options})</a:t>
            </a:r>
            <a:endParaRPr lang="uk-UA" sz="1800" dirty="0" smtClean="0"/>
          </a:p>
          <a:p>
            <a:pPr marL="0" indent="0">
              <a:buNone/>
            </a:pPr>
            <a:r>
              <a:rPr lang="uk-UA" dirty="0" smtClean="0"/>
              <a:t>2) Конфигурация</a:t>
            </a:r>
          </a:p>
          <a:p>
            <a:pPr marL="800100" lvl="2" indent="0">
              <a:buNone/>
            </a:pPr>
            <a:r>
              <a:rPr lang="en-US" sz="1800" dirty="0" smtClean="0"/>
              <a:t>options={</a:t>
            </a:r>
          </a:p>
          <a:p>
            <a:pPr marL="1257300" lvl="3" indent="0">
              <a:buNone/>
            </a:pPr>
            <a:r>
              <a:rPr lang="en-US" sz="1800" dirty="0" err="1" smtClean="0"/>
              <a:t>xAxis</a:t>
            </a:r>
            <a:r>
              <a:rPr lang="en-US" sz="1800" dirty="0"/>
              <a:t>: {</a:t>
            </a:r>
          </a:p>
          <a:p>
            <a:pPr marL="1257300" lvl="3" indent="0">
              <a:buNone/>
            </a:pPr>
            <a:r>
              <a:rPr lang="en-US" sz="1800" dirty="0"/>
              <a:t> </a:t>
            </a:r>
            <a:r>
              <a:rPr lang="en-US" sz="1800" dirty="0" smtClean="0"/>
              <a:t>           </a:t>
            </a:r>
            <a:r>
              <a:rPr lang="en-US" sz="1800" dirty="0"/>
              <a:t>categories: </a:t>
            </a:r>
            <a:r>
              <a:rPr lang="en-US" sz="1800" dirty="0" smtClean="0"/>
              <a:t>[],</a:t>
            </a:r>
          </a:p>
          <a:p>
            <a:pPr marL="1257300" lvl="3" indent="0">
              <a:buNone/>
            </a:pPr>
            <a:r>
              <a:rPr lang="en-US" sz="1800" dirty="0" smtClean="0"/>
              <a:t>}</a:t>
            </a:r>
          </a:p>
          <a:p>
            <a:pPr marL="1257300" lvl="3" indent="0">
              <a:buNone/>
            </a:pPr>
            <a:r>
              <a:rPr lang="en-US" sz="1800" dirty="0"/>
              <a:t>series: [{</a:t>
            </a:r>
          </a:p>
          <a:p>
            <a:pPr marL="1257300" lvl="3" indent="0">
              <a:buNone/>
            </a:pPr>
            <a:r>
              <a:rPr lang="en-US" sz="1800" dirty="0"/>
              <a:t>            data: </a:t>
            </a:r>
            <a:r>
              <a:rPr lang="en-US" sz="1800" dirty="0" smtClean="0"/>
              <a:t>[]</a:t>
            </a:r>
            <a:endParaRPr lang="en-US" sz="1800" dirty="0"/>
          </a:p>
          <a:p>
            <a:pPr marL="1257300" lvl="3" indent="0">
              <a:buNone/>
            </a:pPr>
            <a:r>
              <a:rPr lang="en-US" sz="1800" dirty="0"/>
              <a:t>        </a:t>
            </a:r>
            <a:r>
              <a:rPr lang="en-US" sz="1800" dirty="0" smtClean="0"/>
              <a:t>}]</a:t>
            </a:r>
            <a:endParaRPr lang="en-US" sz="1800" dirty="0"/>
          </a:p>
          <a:p>
            <a:pPr marL="800100" lvl="2" indent="0">
              <a:buNone/>
            </a:pPr>
            <a:r>
              <a:rPr lang="en-US" sz="1800" dirty="0" smtClean="0"/>
              <a:t>}</a:t>
            </a:r>
            <a:endParaRPr lang="en-US" sz="1800" dirty="0"/>
          </a:p>
        </p:txBody>
      </p:sp>
      <p:pic>
        <p:nvPicPr>
          <p:cNvPr id="4" name="Content Placeholder 1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81212" y="388938"/>
            <a:ext cx="4981575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560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Литература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8437880"/>
              </p:ext>
            </p:extLst>
          </p:nvPr>
        </p:nvGraphicFramePr>
        <p:xfrm>
          <a:off x="251520" y="1916833"/>
          <a:ext cx="8435280" cy="153390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168352"/>
                <a:gridCol w="5266928"/>
              </a:tblGrid>
              <a:tr h="446912">
                <a:tc>
                  <a:txBody>
                    <a:bodyPr/>
                    <a:lstStyle/>
                    <a:p>
                      <a:r>
                        <a:rPr lang="ru-RU" dirty="0" smtClean="0"/>
                        <a:t>Антон Шевчук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jQuery </a:t>
                      </a:r>
                      <a:r>
                        <a:rPr lang="ru-RU" dirty="0" smtClean="0"/>
                        <a:t>для начинающих</a:t>
                      </a:r>
                      <a:endParaRPr lang="en-US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6912">
                <a:tc>
                  <a:txBody>
                    <a:bodyPr/>
                    <a:lstStyle/>
                    <a:p>
                      <a:r>
                        <a:rPr lang="en-US" dirty="0" smtClean="0"/>
                        <a:t>SVGJS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hlinkClick r:id="rId2"/>
                        </a:rPr>
                        <a:t>http://documentup.com/wout/svg.js</a:t>
                      </a:r>
                      <a:endParaRPr lang="en-US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6912">
                <a:tc>
                  <a:txBody>
                    <a:bodyPr/>
                    <a:lstStyle/>
                    <a:p>
                      <a:r>
                        <a:rPr lang="en-US" dirty="0" smtClean="0"/>
                        <a:t>Module</a:t>
                      </a:r>
                      <a:r>
                        <a:rPr lang="en-US" baseline="0" dirty="0" smtClean="0"/>
                        <a:t> pattern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http://www.adequatelygood.com/JavaScript-Module-Pattern-In-Depth.html</a:t>
                      </a:r>
                      <a:endParaRPr lang="en-US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26614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Содержание</a:t>
            </a:r>
            <a:endParaRPr lang="uk-UA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uk-UA" dirty="0" smtClean="0"/>
              <a:t>Что такое библиотека</a:t>
            </a:r>
            <a:r>
              <a:rPr lang="en-US" dirty="0" smtClean="0"/>
              <a:t>;</a:t>
            </a:r>
          </a:p>
          <a:p>
            <a:r>
              <a:rPr lang="ru-RU" dirty="0" smtClean="0"/>
              <a:t>Обзор</a:t>
            </a:r>
            <a:r>
              <a:rPr lang="en-US" dirty="0" smtClean="0"/>
              <a:t> </a:t>
            </a:r>
            <a:r>
              <a:rPr lang="ru-RU" dirty="0" smtClean="0"/>
              <a:t> библиотек в </a:t>
            </a:r>
            <a:r>
              <a:rPr lang="en-US" dirty="0" smtClean="0"/>
              <a:t>JS</a:t>
            </a:r>
          </a:p>
          <a:p>
            <a:r>
              <a:rPr lang="ru-RU" dirty="0" smtClean="0"/>
              <a:t>Работа с библиотеками на примере </a:t>
            </a:r>
            <a:r>
              <a:rPr lang="en-US" dirty="0" smtClean="0"/>
              <a:t>JQuery, </a:t>
            </a:r>
            <a:r>
              <a:rPr lang="en-US" dirty="0" err="1" smtClean="0"/>
              <a:t>SnapJS</a:t>
            </a:r>
            <a:r>
              <a:rPr lang="en-US" dirty="0" smtClean="0"/>
              <a:t>,  </a:t>
            </a:r>
            <a:r>
              <a:rPr lang="en-US" dirty="0" err="1" smtClean="0"/>
              <a:t>HighChart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965929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2074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 smtClean="0"/>
              <a:t>Libraries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1656184"/>
          </a:xfrm>
        </p:spPr>
        <p:txBody>
          <a:bodyPr/>
          <a:lstStyle/>
          <a:p>
            <a:pPr marL="0" indent="0">
              <a:buNone/>
            </a:pPr>
            <a:r>
              <a:rPr lang="ru-RU" dirty="0" smtClean="0"/>
              <a:t>Библеотека</a:t>
            </a:r>
            <a:r>
              <a:rPr lang="en-US" dirty="0" smtClean="0"/>
              <a:t>(software libraries)</a:t>
            </a:r>
            <a:r>
              <a:rPr lang="ru-RU" dirty="0" smtClean="0"/>
              <a:t> </a:t>
            </a:r>
            <a:r>
              <a:rPr lang="ru-RU" dirty="0"/>
              <a:t>- сборник подпрограмм или объектов, используемых для разработки программного </a:t>
            </a:r>
            <a:r>
              <a:rPr lang="ru-RU" dirty="0" smtClean="0"/>
              <a:t>обеспечения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3279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DOM (manipulation) oriented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3845023"/>
          </a:xfrm>
        </p:spPr>
        <p:txBody>
          <a:bodyPr>
            <a:normAutofit/>
          </a:bodyPr>
          <a:lstStyle/>
          <a:p>
            <a:r>
              <a:rPr lang="en-US" dirty="0"/>
              <a:t>Dojo Toolkit</a:t>
            </a:r>
          </a:p>
          <a:p>
            <a:r>
              <a:rPr lang="en-US" dirty="0"/>
              <a:t>jQuery</a:t>
            </a:r>
          </a:p>
          <a:p>
            <a:r>
              <a:rPr lang="en-US" dirty="0"/>
              <a:t>YUI Library</a:t>
            </a:r>
          </a:p>
          <a:p>
            <a:r>
              <a:rPr lang="en-US" dirty="0"/>
              <a:t>Prototype JavaScript Framework</a:t>
            </a:r>
          </a:p>
          <a:p>
            <a:r>
              <a:rPr lang="en-US" dirty="0" smtClean="0"/>
              <a:t>React</a:t>
            </a:r>
            <a:endParaRPr lang="ru-RU" dirty="0" smtClean="0"/>
          </a:p>
          <a:p>
            <a:pPr marL="0" indent="0">
              <a:buNone/>
            </a:pPr>
            <a:r>
              <a:rPr lang="uk-UA" dirty="0" smtClean="0"/>
              <a:t>...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100392" y="630114"/>
            <a:ext cx="72008" cy="432048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73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DOM (manipulation) oriented</a:t>
            </a:r>
            <a:r>
              <a:rPr lang="uk-UA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124944"/>
          </a:xfrm>
        </p:spPr>
        <p:txBody>
          <a:bodyPr/>
          <a:lstStyle/>
          <a:p>
            <a:r>
              <a:rPr lang="en-US" dirty="0"/>
              <a:t>Dojo Toolkit</a:t>
            </a:r>
          </a:p>
          <a:p>
            <a:r>
              <a:rPr lang="en-US" dirty="0"/>
              <a:t>jQuery</a:t>
            </a:r>
          </a:p>
          <a:p>
            <a:r>
              <a:rPr lang="en-US" dirty="0"/>
              <a:t>YUI Library</a:t>
            </a:r>
          </a:p>
          <a:p>
            <a:r>
              <a:rPr lang="en-US" dirty="0"/>
              <a:t>Prototype JavaScript Framework</a:t>
            </a:r>
          </a:p>
          <a:p>
            <a:r>
              <a:rPr lang="en-US" sz="3600" dirty="0" smtClean="0">
                <a:solidFill>
                  <a:srgbClr val="FF0000"/>
                </a:solidFill>
              </a:rPr>
              <a:t>React</a:t>
            </a:r>
            <a:r>
              <a:rPr lang="ru-RU" sz="3600" dirty="0">
                <a:solidFill>
                  <a:srgbClr val="FF0000"/>
                </a:solidFill>
              </a:rPr>
              <a:t>?</a:t>
            </a:r>
            <a:endParaRPr lang="en-US" sz="3600" dirty="0">
              <a:solidFill>
                <a:srgbClr val="FF00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8100392" y="630114"/>
            <a:ext cx="72008" cy="432048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34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DOM (manipulation) oriented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3845023"/>
          </a:xfrm>
        </p:spPr>
        <p:txBody>
          <a:bodyPr>
            <a:normAutofit/>
          </a:bodyPr>
          <a:lstStyle/>
          <a:p>
            <a:r>
              <a:rPr lang="en-US" dirty="0"/>
              <a:t>Dojo Toolkit</a:t>
            </a:r>
          </a:p>
          <a:p>
            <a:r>
              <a:rPr lang="en-US" dirty="0"/>
              <a:t>jQuery</a:t>
            </a:r>
          </a:p>
          <a:p>
            <a:r>
              <a:rPr lang="en-US" dirty="0"/>
              <a:t>YUI Library</a:t>
            </a:r>
          </a:p>
          <a:p>
            <a:r>
              <a:rPr lang="en-US" dirty="0"/>
              <a:t>Prototype JavaScript Framework</a:t>
            </a:r>
          </a:p>
          <a:p>
            <a:pPr marL="0" indent="0">
              <a:buNone/>
            </a:pPr>
            <a:r>
              <a:rPr lang="uk-UA" dirty="0" smtClean="0"/>
              <a:t>...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100392" y="630114"/>
            <a:ext cx="72008" cy="432048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186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Graphical/visualization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D3.js</a:t>
            </a:r>
          </a:p>
          <a:p>
            <a:r>
              <a:rPr lang="en-US" dirty="0" err="1"/>
              <a:t>Highcharts</a:t>
            </a:r>
            <a:endParaRPr lang="en-US" dirty="0"/>
          </a:p>
          <a:p>
            <a:r>
              <a:rPr lang="en-US" dirty="0" err="1"/>
              <a:t>Raphaël</a:t>
            </a:r>
            <a:endParaRPr lang="en-US" dirty="0"/>
          </a:p>
          <a:p>
            <a:r>
              <a:rPr lang="en-US" dirty="0"/>
              <a:t>Snap.js</a:t>
            </a:r>
          </a:p>
          <a:p>
            <a:r>
              <a:rPr lang="en-US" dirty="0"/>
              <a:t>Three.js</a:t>
            </a:r>
          </a:p>
          <a:p>
            <a:pPr marL="0" indent="0">
              <a:buNone/>
            </a:pPr>
            <a:r>
              <a:rPr lang="en-US" dirty="0"/>
              <a:t>…</a:t>
            </a:r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7596336" y="630114"/>
            <a:ext cx="72008" cy="432048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38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GUI-related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Bootstrap</a:t>
            </a:r>
          </a:p>
          <a:p>
            <a:r>
              <a:rPr lang="en-US" dirty="0"/>
              <a:t>jQuery UI</a:t>
            </a:r>
          </a:p>
          <a:p>
            <a:r>
              <a:rPr lang="en-US" dirty="0"/>
              <a:t>Ext JS </a:t>
            </a:r>
          </a:p>
          <a:p>
            <a:r>
              <a:rPr lang="en-US" dirty="0"/>
              <a:t>Vue.js</a:t>
            </a:r>
          </a:p>
          <a:p>
            <a:pPr marL="0" indent="0">
              <a:buNone/>
            </a:pPr>
            <a:r>
              <a:rPr lang="en-US" dirty="0"/>
              <a:t>…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660232" y="630114"/>
            <a:ext cx="72008" cy="432048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627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</a:t>
            </a:r>
            <a:r>
              <a:rPr lang="en-US" dirty="0" smtClean="0"/>
              <a:t>xtend JavaScript/Ajax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332856"/>
          </a:xfrm>
        </p:spPr>
        <p:txBody>
          <a:bodyPr>
            <a:normAutofit lnSpcReduction="10000"/>
          </a:bodyPr>
          <a:lstStyle/>
          <a:p>
            <a:r>
              <a:rPr lang="en-US" dirty="0" err="1" smtClean="0"/>
              <a:t>Lodash</a:t>
            </a:r>
            <a:endParaRPr lang="en-US" dirty="0"/>
          </a:p>
          <a:p>
            <a:r>
              <a:rPr lang="en-US" dirty="0"/>
              <a:t>Underscore.js</a:t>
            </a:r>
          </a:p>
          <a:p>
            <a:r>
              <a:rPr lang="en-US" dirty="0"/>
              <a:t>Prototype JavaScript Framework</a:t>
            </a:r>
          </a:p>
          <a:p>
            <a:pPr marL="0" indent="0">
              <a:buNone/>
            </a:pPr>
            <a:r>
              <a:rPr lang="en-US" dirty="0" smtClean="0"/>
              <a:t>…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7596336" y="630114"/>
            <a:ext cx="72008" cy="432048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588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276</TotalTime>
  <Words>162</Words>
  <Application>Microsoft Office PowerPoint</Application>
  <PresentationFormat>On-screen Show (4:3)</PresentationFormat>
  <Paragraphs>83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1" baseType="lpstr">
      <vt:lpstr>Arial</vt:lpstr>
      <vt:lpstr>Calibri</vt:lpstr>
      <vt:lpstr>Тема Office</vt:lpstr>
      <vt:lpstr>JavaSсript: Библиотеки</vt:lpstr>
      <vt:lpstr>Содержание</vt:lpstr>
      <vt:lpstr>Libraries</vt:lpstr>
      <vt:lpstr>DOM (manipulation) oriented</vt:lpstr>
      <vt:lpstr>DOM (manipulation) oriented </vt:lpstr>
      <vt:lpstr>DOM (manipulation) oriented</vt:lpstr>
      <vt:lpstr>Graphical/visualization</vt:lpstr>
      <vt:lpstr>GUI-related</vt:lpstr>
      <vt:lpstr>Extend JavaScript/Ajax</vt:lpstr>
      <vt:lpstr>Общее у библиотек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Литература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Admin</dc:creator>
  <cp:lastModifiedBy>Ivan Zvorskyi</cp:lastModifiedBy>
  <cp:revision>13</cp:revision>
  <dcterms:created xsi:type="dcterms:W3CDTF">2016-11-18T06:23:31Z</dcterms:created>
  <dcterms:modified xsi:type="dcterms:W3CDTF">2016-12-02T18:50:25Z</dcterms:modified>
</cp:coreProperties>
</file>